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9" r:id="rId3"/>
    <p:sldId id="265" r:id="rId4"/>
    <p:sldId id="266" r:id="rId5"/>
    <p:sldId id="322" r:id="rId6"/>
    <p:sldId id="267" r:id="rId8"/>
    <p:sldId id="276" r:id="rId9"/>
    <p:sldId id="268" r:id="rId10"/>
    <p:sldId id="280" r:id="rId11"/>
    <p:sldId id="293" r:id="rId12"/>
    <p:sldId id="281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52" r:id="rId29"/>
    <p:sldId id="269" r:id="rId30"/>
    <p:sldId id="321" r:id="rId31"/>
    <p:sldId id="320" r:id="rId32"/>
    <p:sldId id="270" r:id="rId33"/>
    <p:sldId id="277" r:id="rId34"/>
    <p:sldId id="271" r:id="rId35"/>
    <p:sldId id="285" r:id="rId36"/>
    <p:sldId id="272" r:id="rId3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9" autoAdjust="0"/>
    <p:restoredTop sz="94674"/>
  </p:normalViewPr>
  <p:slideViewPr>
    <p:cSldViewPr snapToGrid="0" snapToObjects="1">
      <p:cViewPr varScale="1">
        <p:scale>
          <a:sx n="75" d="100"/>
          <a:sy n="75" d="100"/>
        </p:scale>
        <p:origin x="268" y="56"/>
      </p:cViewPr>
      <p:guideLst>
        <p:guide pos="3865"/>
        <p:guide orient="horz" pos="2214"/>
        <p:guide orient="horz" pos="232"/>
        <p:guide orient="horz" pos="4042"/>
        <p:guide pos="6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7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8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NULL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NULL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3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5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24469809352333"/>
          <c:y val="0.0481658050719601"/>
          <c:w val="0.965178849728042"/>
          <c:h val="0.948309867727653"/>
        </c:manualLayout>
      </c:layout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584464"/>
        <c:axId val="369585024"/>
      </c:barChart>
      <c:catAx>
        <c:axId val="36958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585024"/>
        <c:crosses val="autoZero"/>
        <c:auto val="1"/>
        <c:lblAlgn val="ctr"/>
        <c:lblOffset val="100"/>
        <c:noMultiLvlLbl val="0"/>
      </c:catAx>
      <c:valAx>
        <c:axId val="369585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58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586704"/>
        <c:axId val="374331264"/>
      </c:barChart>
      <c:catAx>
        <c:axId val="36958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4331264"/>
        <c:crosses val="autoZero"/>
        <c:auto val="1"/>
        <c:lblAlgn val="ctr"/>
        <c:lblOffset val="100"/>
        <c:noMultiLvlLbl val="0"/>
      </c:catAx>
      <c:valAx>
        <c:axId val="37433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958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2110208"/>
        <c:axId val="362110768"/>
      </c:barChart>
      <c:catAx>
        <c:axId val="3621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2110768"/>
        <c:crosses val="autoZero"/>
        <c:auto val="1"/>
        <c:lblAlgn val="ctr"/>
        <c:lblOffset val="100"/>
        <c:noMultiLvlLbl val="0"/>
      </c:catAx>
      <c:valAx>
        <c:axId val="362110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211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244576"/>
        <c:axId val="367245136"/>
      </c:barChart>
      <c:catAx>
        <c:axId val="36724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245136"/>
        <c:crosses val="autoZero"/>
        <c:auto val="1"/>
        <c:lblAlgn val="ctr"/>
        <c:lblOffset val="100"/>
        <c:noMultiLvlLbl val="0"/>
      </c:catAx>
      <c:valAx>
        <c:axId val="367245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24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246816"/>
        <c:axId val="367247376"/>
      </c:barChart>
      <c:catAx>
        <c:axId val="36724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247376"/>
        <c:crosses val="autoZero"/>
        <c:auto val="1"/>
        <c:lblAlgn val="ctr"/>
        <c:lblOffset val="100"/>
        <c:noMultiLvlLbl val="0"/>
      </c:catAx>
      <c:valAx>
        <c:axId val="367247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24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24469809352333"/>
          <c:y val="0.0481658050719601"/>
          <c:w val="0.965178849728042"/>
          <c:h val="0.948309867727653"/>
        </c:manualLayout>
      </c:layout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6062272"/>
        <c:axId val="362108528"/>
      </c:barChart>
      <c:catAx>
        <c:axId val="36606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2108528"/>
        <c:crosses val="autoZero"/>
        <c:auto val="1"/>
        <c:lblAlgn val="ctr"/>
        <c:lblOffset val="100"/>
        <c:noMultiLvlLbl val="0"/>
      </c:catAx>
      <c:valAx>
        <c:axId val="362108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606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406624"/>
        <c:axId val="366059472"/>
      </c:barChart>
      <c:catAx>
        <c:axId val="36740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6059472"/>
        <c:crosses val="autoZero"/>
        <c:auto val="1"/>
        <c:lblAlgn val="ctr"/>
        <c:lblOffset val="100"/>
        <c:noMultiLvlLbl val="0"/>
      </c:catAx>
      <c:valAx>
        <c:axId val="36605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740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05104"/>
        <c:axId val="373205664"/>
      </c:barChart>
      <c:catAx>
        <c:axId val="37320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3205664"/>
        <c:crosses val="autoZero"/>
        <c:auto val="1"/>
        <c:lblAlgn val="ctr"/>
        <c:lblOffset val="100"/>
        <c:noMultiLvlLbl val="0"/>
      </c:catAx>
      <c:valAx>
        <c:axId val="373205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320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95456"/>
        <c:axId val="373296016"/>
      </c:barChart>
      <c:catAx>
        <c:axId val="37329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3296016"/>
        <c:crosses val="autoZero"/>
        <c:auto val="1"/>
        <c:lblAlgn val="ctr"/>
        <c:lblOffset val="100"/>
        <c:noMultiLvlLbl val="0"/>
      </c:catAx>
      <c:valAx>
        <c:axId val="373296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329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97696"/>
        <c:axId val="373298256"/>
      </c:barChart>
      <c:catAx>
        <c:axId val="37329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3298256"/>
        <c:crosses val="autoZero"/>
        <c:auto val="1"/>
        <c:lblAlgn val="ctr"/>
        <c:lblOffset val="100"/>
        <c:noMultiLvlLbl val="0"/>
      </c:catAx>
      <c:valAx>
        <c:axId val="373298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329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955776"/>
        <c:axId val="282956336"/>
      </c:barChart>
      <c:catAx>
        <c:axId val="28295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2956336"/>
        <c:crosses val="autoZero"/>
        <c:auto val="1"/>
        <c:lblAlgn val="ctr"/>
        <c:lblOffset val="100"/>
        <c:noMultiLvlLbl val="0"/>
      </c:catAx>
      <c:valAx>
        <c:axId val="2829563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295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958016"/>
        <c:axId val="282958576"/>
      </c:barChart>
      <c:catAx>
        <c:axId val="28295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2958576"/>
        <c:crosses val="autoZero"/>
        <c:auto val="1"/>
        <c:lblAlgn val="ctr"/>
        <c:lblOffset val="100"/>
        <c:noMultiLvlLbl val="0"/>
      </c:catAx>
      <c:valAx>
        <c:axId val="28295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295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chart" Target="../charts/chart7.xml"/><Relationship Id="rId1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png"/><Relationship Id="rId2" Type="http://schemas.openxmlformats.org/officeDocument/2006/relationships/chart" Target="../charts/chart13.xml"/><Relationship Id="rId1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chart" Target="../charts/chart14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microsoft.com/office/2007/relationships/media" Target="file:///E:\Unity\BallRun\&#26399;&#26411;&#25552;&#20132;-BallRun\QQ&#35270;&#39057;20170614142009.mp4" TargetMode="External"/><Relationship Id="rId2" Type="http://schemas.openxmlformats.org/officeDocument/2006/relationships/video" Target="file:///E:\Unity\BallRun\&#26399;&#26411;&#25552;&#20132;-BallRun\QQ&#35270;&#39057;20170614142009.mp4" TargetMode="Externa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72559" y="236041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smtClean="0"/>
              <a:t>结题展示</a:t>
            </a:r>
            <a:endParaRPr lang="en-US" altLang="zh-CN" sz="4800" b="1" dirty="0"/>
          </a:p>
        </p:txBody>
      </p:sp>
      <p:sp>
        <p:nvSpPr>
          <p:cNvPr id="14" name="矩形 13"/>
          <p:cNvSpPr/>
          <p:nvPr/>
        </p:nvSpPr>
        <p:spPr>
          <a:xfrm>
            <a:off x="8341295" y="5861696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mtClean="0">
                <a:solidFill>
                  <a:schemeClr val="tx1"/>
                </a:solidFill>
              </a:rPr>
              <a:t>报告人：田荟双 陈红霖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2830" y="96558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底层设计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1225" y="146198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底层模块主要规定了所使用的屏幕尺寸，部分资源预加载，动画帧率的设定，实现程序的开始运行与结束的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11225" y="898396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381885"/>
            <a:ext cx="6563360" cy="414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音效控制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音效贯传于整个游戏，在外部库的帮助下，提供了简单的音效控制方法，包括了音乐（指场景背景音乐）和音效（指按钮等音效）的控制，和对应图标显示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5585" y="2475230"/>
            <a:ext cx="7102475" cy="1283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85" y="4507865"/>
            <a:ext cx="3154680" cy="2171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10" y="4507865"/>
            <a:ext cx="2973705" cy="2171700"/>
          </a:xfrm>
          <a:prstGeom prst="rect">
            <a:avLst/>
          </a:prstGeom>
        </p:spPr>
      </p:pic>
      <p:pic>
        <p:nvPicPr>
          <p:cNvPr id="37" name="图片 36" descr="UI_tr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30" y="5652135"/>
            <a:ext cx="399415" cy="424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个人信息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该模块包括了信息的输入，修改与存储，对触发输入法的判断和与键盘或软键盘的交集检测等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5" y="1939290"/>
            <a:ext cx="4446270" cy="2075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" y="4126865"/>
            <a:ext cx="5321935" cy="265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关卡选择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关卡选择模块中包含了关卡的滚动视图，和层次结构的点击翻页效果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通过手指滑动达到滚动图片，对滑动距离和点击与滑动的区分判断，同时，图片移动翻页时需要对图片的位置进行修正以保证良好的视图效果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2765425"/>
            <a:ext cx="6474460" cy="381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关卡选择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关卡选择模块中包含了关卡的滚动视图，和层次结构的点击翻页效果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通过手指滑动达到滚动图片，对滑动距离和点击与滑动的区分判断，同时，图片移动翻页时需要对图片的位置进行修正以保证良好的视图效果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9505" y="2943860"/>
            <a:ext cx="6218555" cy="32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关卡选择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关卡选择模块中包含了关卡的滚动视图，和层次结构的点击翻页效果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通过手指滑动达到滚动图片，对滑动距离和点击与滑动的区分判断，同时，图片移动翻页时需要对图片的位置进行修正以保证良好的视图效果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7515" y="2781300"/>
            <a:ext cx="6995795" cy="370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公告滚动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公告滚动板块，通过在层（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Layer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）上通过渲染帧不停的刷新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的位置，并对边缘实现合适的监控，达到滚动，有趣的效果，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" y="2052320"/>
            <a:ext cx="7211060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公告滚动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公告滚动板块，通过在层（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Layer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）上通过渲染帧不停的刷新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的位置，并对边缘实现合适的监控，达到滚动，有趣的效果，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" y="2171700"/>
            <a:ext cx="5944235" cy="2065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95" y="4383405"/>
            <a:ext cx="5967095" cy="246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游戏场景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在游戏主场景中通过物理引擎设置基本的物理环境和构造刚体，确立边界，开启倒计时，对场景中的碰撞等事件监听，对场景中可能出现的意外的速度损失，穿透时刻监听，进行修补出来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5585" y="2432685"/>
            <a:ext cx="6863715" cy="384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游戏场景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在游戏主场景中通过物理引擎设置基本的物理环境和构造刚体，确立边界，开启倒计时，对场景中的碰撞等事件监听，对场景中可能出现的意外的速度损失，穿透时刻监听，进行修补出来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8135" y="2356485"/>
            <a:ext cx="7270115" cy="3961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4" y="96593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r>
              <a:rPr lang="en-US" altLang="zh-CN" sz="2400" dirty="0" smtClean="0">
                <a:latin typeface="+mj-lt"/>
              </a:rPr>
              <a:t>CONTENT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6712" y="455099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5256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09062" y="4550992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43140" y="4550992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62732" y="4550992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 smtClean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25106" y="4550992"/>
            <a:ext cx="12212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SIX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412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smtClean="0">
                <a:latin typeface="+mj-lt"/>
                <a:ea typeface="微软雅黑" panose="020B0503020204020204" charset="-122"/>
              </a:rPr>
              <a:t>介绍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80859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smtClean="0">
                <a:latin typeface="+mj-lt"/>
                <a:ea typeface="微软雅黑" panose="020B0503020204020204" charset="-122"/>
              </a:rPr>
              <a:t>亮点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84703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smtClean="0">
                <a:latin typeface="+mj-lt"/>
                <a:ea typeface="微软雅黑" panose="020B0503020204020204" charset="-122"/>
              </a:rPr>
              <a:t>功能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31799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smtClean="0">
                <a:latin typeface="+mj-lt"/>
                <a:ea typeface="微软雅黑" panose="020B0503020204020204" charset="-122"/>
              </a:rPr>
              <a:t>计划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11800" y="4058535"/>
            <a:ext cx="19758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smtClean="0">
                <a:latin typeface="+mj-lt"/>
                <a:ea typeface="微软雅黑" panose="020B0503020204020204" charset="-122"/>
              </a:rPr>
              <a:t>问题和改进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56547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smtClean="0">
                <a:latin typeface="+mj-lt"/>
                <a:ea typeface="微软雅黑" panose="020B0503020204020204" charset="-122"/>
              </a:rPr>
              <a:t>总结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1823" y="50262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522373" y="502627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82923" y="502627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45297" y="502627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107671" y="502627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970045" y="502627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矩形 32"/>
          <p:cNvSpPr/>
          <p:nvPr/>
        </p:nvSpPr>
        <p:spPr>
          <a:xfrm>
            <a:off x="1217460" y="639197"/>
            <a:ext cx="944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倒计时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通过设定初始时间，在UPDETA中逐帧监控并减小，将所得微秒数转换为时间表达式并在label中呈现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-3364" b="31196"/>
          <a:stretch>
            <a:fillRect/>
          </a:stretch>
        </p:blipFill>
        <p:spPr>
          <a:xfrm>
            <a:off x="910590" y="2153285"/>
            <a:ext cx="5970905" cy="1955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" y="4441825"/>
            <a:ext cx="5819140" cy="1997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画线操作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通过栈来存储手指的移动，并监听判断手指移动的起始，结束事件，从而及时绘制线段并添加刚体属性，使得小球刚体能与之碰撞并作出响应，同时响应需要保证线段能及时消失并不会影响小球的后续移动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535" y="2433955"/>
            <a:ext cx="6355715" cy="409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胜负结算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胜负的判断根据时间决定，成绩的高低同样以整个4分钟作为基数，将消耗时间转换为微秒形式，通过拟定的函数，获得最后的得分。剩余时间越少，也变得越低，同时结算界面也会显示以往的最高分，如果该次分数大于最高值，则最高值会被刷新，记录在用户配置表中。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32967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2170" y="2869565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" y="2726690"/>
            <a:ext cx="6356350" cy="349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21710" y="6224905"/>
            <a:ext cx="261429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胜利界面</a:t>
            </a:r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979170" y="2996565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胜负结算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胜负的判断根据时间决定，成绩的高低同样以整个4分钟作为基数，将消耗时间转换为微秒形式，通过拟定的函数，获得最后的得分。剩余时间越少，也变得越低，同时结算界面也会显示以往的最高分，如果该次分数大于最高值，则最高值会被刷新，记录在用户配置表中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2170" y="2869565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21710" y="6224905"/>
            <a:ext cx="261429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失败界面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2726690"/>
            <a:ext cx="6224270" cy="34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场景跳转</a:t>
            </a:r>
            <a:endParaRPr lang="zh-CN" altLang="en-US" sz="2000" b="1" dirty="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场景跳转包括了场景弹出，切换，返回和游戏中的重新开始，进入下一个等，通过绑定按钮的监听事件，层级之间的跳转囊括了所有界面，合理的跳转也有利于保证游戏良好的用户体验</a:t>
            </a:r>
            <a:endParaRPr 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175" y="2636520"/>
            <a:ext cx="4199255" cy="3223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45" y="4320540"/>
            <a:ext cx="1562100" cy="94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05" y="4391660"/>
            <a:ext cx="1579245" cy="798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335" y="2697480"/>
            <a:ext cx="1898015" cy="1118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845" y="2697480"/>
            <a:ext cx="1485900" cy="146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68830" t="39363" r="20020" b="39553"/>
          <a:stretch>
            <a:fillRect/>
          </a:stretch>
        </p:blipFill>
        <p:spPr>
          <a:xfrm>
            <a:off x="2552281" y="78909"/>
            <a:ext cx="6663535" cy="6663535"/>
          </a:xfrm>
          <a:prstGeom prst="ellipse">
            <a:avLst/>
          </a:prstGeom>
        </p:spPr>
      </p:pic>
      <p:pic>
        <p:nvPicPr>
          <p:cNvPr id="2" name="QQ视频201706132311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08013" y="-815540"/>
            <a:ext cx="4961467" cy="862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68830" t="39363" r="20020" b="39553"/>
          <a:stretch>
            <a:fillRect/>
          </a:stretch>
        </p:blipFill>
        <p:spPr>
          <a:xfrm>
            <a:off x="2552281" y="78909"/>
            <a:ext cx="6663535" cy="6663535"/>
          </a:xfrm>
          <a:prstGeom prst="ellipse">
            <a:avLst/>
          </a:prstGeom>
        </p:spPr>
      </p:pic>
      <p:pic>
        <p:nvPicPr>
          <p:cNvPr id="4" name="QQ视频2017061414200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9515" y="7620"/>
            <a:ext cx="4288790" cy="684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smtClean="0">
                <a:latin typeface="+mj-lt"/>
                <a:ea typeface="微软雅黑" panose="020B0503020204020204" charset="-122"/>
              </a:rPr>
              <a:t>PART FOUR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计划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204046" y="5363294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530254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24" name="椭圆 23"/>
          <p:cNvSpPr/>
          <p:nvPr/>
        </p:nvSpPr>
        <p:spPr>
          <a:xfrm flipH="1">
            <a:off x="787152" y="6213053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25" name="椭圆 24"/>
          <p:cNvSpPr/>
          <p:nvPr/>
        </p:nvSpPr>
        <p:spPr>
          <a:xfrm flipH="1">
            <a:off x="13208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26" name="椭圆 25"/>
          <p:cNvSpPr/>
          <p:nvPr/>
        </p:nvSpPr>
        <p:spPr>
          <a:xfrm flipH="1">
            <a:off x="23876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27" name="椭圆 26"/>
          <p:cNvSpPr/>
          <p:nvPr/>
        </p:nvSpPr>
        <p:spPr>
          <a:xfrm flipH="1">
            <a:off x="34544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28" name="椭圆 27"/>
          <p:cNvSpPr/>
          <p:nvPr/>
        </p:nvSpPr>
        <p:spPr>
          <a:xfrm flipH="1">
            <a:off x="45212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29" name="椭圆 28"/>
          <p:cNvSpPr/>
          <p:nvPr/>
        </p:nvSpPr>
        <p:spPr>
          <a:xfrm flipH="1">
            <a:off x="55880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30" name="椭圆 29"/>
          <p:cNvSpPr/>
          <p:nvPr/>
        </p:nvSpPr>
        <p:spPr>
          <a:xfrm flipH="1">
            <a:off x="66548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31" name="椭圆 30"/>
          <p:cNvSpPr/>
          <p:nvPr/>
        </p:nvSpPr>
        <p:spPr>
          <a:xfrm flipH="1">
            <a:off x="77216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32" name="椭圆 31"/>
          <p:cNvSpPr/>
          <p:nvPr/>
        </p:nvSpPr>
        <p:spPr>
          <a:xfrm flipH="1">
            <a:off x="87884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33" name="椭圆 32"/>
          <p:cNvSpPr/>
          <p:nvPr/>
        </p:nvSpPr>
        <p:spPr>
          <a:xfrm flipH="1">
            <a:off x="98552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34" name="椭圆 33"/>
          <p:cNvSpPr/>
          <p:nvPr/>
        </p:nvSpPr>
        <p:spPr>
          <a:xfrm flipH="1">
            <a:off x="109220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35" name="椭圆 34"/>
          <p:cNvSpPr/>
          <p:nvPr/>
        </p:nvSpPr>
        <p:spPr>
          <a:xfrm flipH="1">
            <a:off x="119888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47" name="椭圆 46"/>
          <p:cNvSpPr/>
          <p:nvPr/>
        </p:nvSpPr>
        <p:spPr>
          <a:xfrm flipH="1">
            <a:off x="18542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48" name="椭圆 47"/>
          <p:cNvSpPr/>
          <p:nvPr/>
        </p:nvSpPr>
        <p:spPr>
          <a:xfrm flipH="1">
            <a:off x="29210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49" name="椭圆 48"/>
          <p:cNvSpPr/>
          <p:nvPr/>
        </p:nvSpPr>
        <p:spPr>
          <a:xfrm flipH="1">
            <a:off x="39878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0" name="椭圆 49"/>
          <p:cNvSpPr/>
          <p:nvPr/>
        </p:nvSpPr>
        <p:spPr>
          <a:xfrm flipH="1">
            <a:off x="50546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1" name="椭圆 50"/>
          <p:cNvSpPr/>
          <p:nvPr/>
        </p:nvSpPr>
        <p:spPr>
          <a:xfrm flipH="1">
            <a:off x="61214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2" name="椭圆 51"/>
          <p:cNvSpPr/>
          <p:nvPr/>
        </p:nvSpPr>
        <p:spPr>
          <a:xfrm flipH="1">
            <a:off x="71882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3" name="椭圆 52"/>
          <p:cNvSpPr/>
          <p:nvPr/>
        </p:nvSpPr>
        <p:spPr>
          <a:xfrm flipH="1">
            <a:off x="82550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4" name="椭圆 53"/>
          <p:cNvSpPr/>
          <p:nvPr/>
        </p:nvSpPr>
        <p:spPr>
          <a:xfrm flipH="1">
            <a:off x="93218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5" name="椭圆 54"/>
          <p:cNvSpPr/>
          <p:nvPr/>
        </p:nvSpPr>
        <p:spPr>
          <a:xfrm flipH="1">
            <a:off x="103886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sp>
        <p:nvSpPr>
          <p:cNvPr id="56" name="椭圆 55"/>
          <p:cNvSpPr/>
          <p:nvPr/>
        </p:nvSpPr>
        <p:spPr>
          <a:xfrm flipH="1">
            <a:off x="114554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18186" y="1054735"/>
          <a:ext cx="10933853" cy="3718561"/>
        </p:xfrm>
        <a:graphic>
          <a:graphicData uri="http://schemas.openxmlformats.org/drawingml/2006/table">
            <a:tbl>
              <a:tblPr firstRow="1" firstCol="1" bandRow="1"/>
              <a:tblGrid>
                <a:gridCol w="2186940"/>
                <a:gridCol w="2186940"/>
                <a:gridCol w="2186093"/>
                <a:gridCol w="2186093"/>
                <a:gridCol w="2187787"/>
              </a:tblGrid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划分工作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预定开始时间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预期完成时间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所需资源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完成情况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前期准备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17-3-15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17-3-27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需求分析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 defTabSz="-635">
                        <a:spcAft>
                          <a:spcPts val="0"/>
                        </a:spcAft>
                        <a:tabLst>
                          <a:tab pos="473075" algn="ctr"/>
                        </a:tabLs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17-3-28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17-4-13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系统设计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17-4-14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17-4-30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相关游戏设计参考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编码实现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17-5-1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17-5-28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设计文档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17-6-1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17-6-5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内测用户</a:t>
                      </a: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开发者</a:t>
                      </a: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验收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17-6-6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17-6-7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可执行软件，文档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309654" y="400619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5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309654" y="2118622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5"/>
          </a:p>
        </p:txBody>
      </p:sp>
      <p:sp>
        <p:nvSpPr>
          <p:cNvPr id="12" name="Freeform 8"/>
          <p:cNvSpPr/>
          <p:nvPr/>
        </p:nvSpPr>
        <p:spPr bwMode="auto">
          <a:xfrm>
            <a:off x="3010695" y="1415801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010695" y="3071017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5"/>
          </a:p>
        </p:txBody>
      </p:sp>
      <p:sp>
        <p:nvSpPr>
          <p:cNvPr id="15" name="Freeform 10"/>
          <p:cNvSpPr/>
          <p:nvPr/>
        </p:nvSpPr>
        <p:spPr bwMode="auto">
          <a:xfrm>
            <a:off x="3010695" y="3303379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010695" y="4958596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5"/>
          </a:p>
        </p:txBody>
      </p:sp>
      <p:sp>
        <p:nvSpPr>
          <p:cNvPr id="43" name="Freeform 12"/>
          <p:cNvSpPr/>
          <p:nvPr/>
        </p:nvSpPr>
        <p:spPr bwMode="auto">
          <a:xfrm>
            <a:off x="3010695" y="519956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4" name="Freeform 13"/>
          <p:cNvSpPr/>
          <p:nvPr/>
        </p:nvSpPr>
        <p:spPr bwMode="auto">
          <a:xfrm>
            <a:off x="3010695" y="236819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5" name="Freeform 14"/>
          <p:cNvSpPr/>
          <p:nvPr/>
        </p:nvSpPr>
        <p:spPr bwMode="auto">
          <a:xfrm>
            <a:off x="3010695" y="4258642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420369" y="4387731"/>
            <a:ext cx="745852" cy="441775"/>
            <a:chOff x="6839593" y="4666153"/>
            <a:chExt cx="745852" cy="441774"/>
          </a:xfrm>
        </p:grpSpPr>
        <p:sp>
          <p:nvSpPr>
            <p:cNvPr id="57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59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60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61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62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420369" y="2497285"/>
            <a:ext cx="745852" cy="444643"/>
            <a:chOff x="6839593" y="2775708"/>
            <a:chExt cx="745852" cy="444643"/>
          </a:xfrm>
        </p:grpSpPr>
        <p:sp>
          <p:nvSpPr>
            <p:cNvPr id="64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66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67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68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69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819657" y="1547759"/>
            <a:ext cx="763063" cy="438907"/>
            <a:chOff x="5238881" y="1826181"/>
            <a:chExt cx="763063" cy="438906"/>
          </a:xfrm>
        </p:grpSpPr>
        <p:sp>
          <p:nvSpPr>
            <p:cNvPr id="71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73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74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3819657" y="3432468"/>
            <a:ext cx="763063" cy="444643"/>
            <a:chOff x="5238881" y="3710891"/>
            <a:chExt cx="763063" cy="444643"/>
          </a:xfrm>
          <a:solidFill>
            <a:schemeClr val="bg1"/>
          </a:solidFill>
        </p:grpSpPr>
        <p:sp>
          <p:nvSpPr>
            <p:cNvPr id="76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  <a:grpFill/>
          </p:grpSpPr>
          <p:sp>
            <p:nvSpPr>
              <p:cNvPr id="78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79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5"/>
              </a:p>
            </p:txBody>
          </p:sp>
        </p:grpSp>
      </p:grpSp>
      <p:sp>
        <p:nvSpPr>
          <p:cNvPr id="82" name="Text Placeholder 2"/>
          <p:cNvSpPr txBox="1"/>
          <p:nvPr/>
        </p:nvSpPr>
        <p:spPr>
          <a:xfrm>
            <a:off x="129827" y="2941721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文档编写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83" name="Text Placeholder 2"/>
          <p:cNvSpPr txBox="1"/>
          <p:nvPr/>
        </p:nvSpPr>
        <p:spPr>
          <a:xfrm>
            <a:off x="129827" y="4715187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游戏界面代码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84" name="Text Placeholder 7"/>
          <p:cNvSpPr txBox="1"/>
          <p:nvPr/>
        </p:nvSpPr>
        <p:spPr>
          <a:xfrm>
            <a:off x="7300336" y="176240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陈红霖</a:t>
            </a:r>
            <a:endParaRPr lang="zh-CN" altLang="en-US" sz="2800" b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7" name="Text Placeholder 2"/>
          <p:cNvSpPr txBox="1"/>
          <p:nvPr/>
        </p:nvSpPr>
        <p:spPr>
          <a:xfrm>
            <a:off x="7483217" y="3139206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游戏逻辑代码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GB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编写</a:t>
            </a:r>
            <a:endParaRPr lang="zh-CN" altLang="en-GB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9" name="Text Placeholder 2"/>
          <p:cNvSpPr txBox="1"/>
          <p:nvPr/>
        </p:nvSpPr>
        <p:spPr>
          <a:xfrm>
            <a:off x="7483217" y="4962838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文档编写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90" name="Text Placeholder 7"/>
          <p:cNvSpPr txBox="1"/>
          <p:nvPr/>
        </p:nvSpPr>
        <p:spPr>
          <a:xfrm>
            <a:off x="494212" y="1726207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FFB8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田荟双</a:t>
            </a:r>
            <a:endParaRPr lang="zh-CN" altLang="en-US" sz="2800" b="0" dirty="0">
              <a:solidFill>
                <a:srgbClr val="FFB85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1" name="Text Placeholder 7"/>
          <p:cNvSpPr txBox="1"/>
          <p:nvPr/>
        </p:nvSpPr>
        <p:spPr>
          <a:xfrm>
            <a:off x="3652067" y="69941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FFB8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成员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分工</a:t>
            </a:r>
            <a:endParaRPr lang="zh-CN" altLang="en-US" sz="2800" b="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4" grpId="0" bldLvl="0" animBg="1"/>
      <p:bldP spid="15" grpId="0" bldLvl="0" animBg="1"/>
      <p:bldP spid="16" grpId="0" bldLvl="0" animBg="1"/>
      <p:bldP spid="43" grpId="0" bldLvl="0" animBg="1"/>
      <p:bldP spid="44" grpId="0" bldLvl="0" animBg="1"/>
      <p:bldP spid="45" grpId="0" bldLvl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介绍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FIVE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问题和改进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93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smtClean="0"/>
              <a:t>PART FIVE </a:t>
            </a:r>
            <a:r>
              <a:rPr lang="zh-CN" altLang="en-US" sz="1400" b="1" smtClean="0"/>
              <a:t>改进和问题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93003" y="175726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68830" t="39363" r="20020" b="39553"/>
          <a:stretch>
            <a:fillRect/>
          </a:stretch>
        </p:blipFill>
        <p:spPr>
          <a:xfrm>
            <a:off x="937436" y="1368423"/>
            <a:ext cx="2534710" cy="2534710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68830" t="39363" r="20020" b="39553"/>
          <a:stretch>
            <a:fillRect/>
          </a:stretch>
        </p:blipFill>
        <p:spPr>
          <a:xfrm>
            <a:off x="4828645" y="1368423"/>
            <a:ext cx="2534710" cy="253471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68830" t="39363" r="20020" b="39553"/>
          <a:stretch>
            <a:fillRect/>
          </a:stretch>
        </p:blipFill>
        <p:spPr>
          <a:xfrm>
            <a:off x="8719854" y="1368423"/>
            <a:ext cx="2534710" cy="2534710"/>
          </a:xfrm>
          <a:prstGeom prst="ellipse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/>
        </p:nvGrpSpPr>
        <p:grpSpPr bwMode="auto">
          <a:xfrm>
            <a:off x="5649892" y="2386500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121"/>
          <p:cNvGrpSpPr>
            <a:grpSpLocks noChangeAspect="1"/>
          </p:cNvGrpSpPr>
          <p:nvPr/>
        </p:nvGrpSpPr>
        <p:grpSpPr bwMode="auto">
          <a:xfrm>
            <a:off x="1822608" y="2391040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9565129" y="2329751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9012489" y="4150255"/>
            <a:ext cx="2054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kern="100">
                <a:latin typeface="+mn-ea"/>
              </a:rPr>
              <a:t>功能上细节不够完善，使得可用性较低</a:t>
            </a:r>
            <a:r>
              <a:rPr lang="zh-CN" altLang="en-US" kern="100">
                <a:latin typeface="+mn-ea"/>
              </a:rPr>
              <a:t>。需要增加一些功能</a:t>
            </a:r>
            <a:endParaRPr lang="zh-CN" altLang="zh-CN" sz="1400" kern="100"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81812" y="4133047"/>
            <a:ext cx="1707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en-US" kern="100">
                <a:latin typeface="+mn-ea"/>
              </a:rPr>
              <a:t>界面不够美观。需要</a:t>
            </a:r>
            <a:r>
              <a:rPr lang="zh-CN" altLang="zh-CN" kern="100">
                <a:latin typeface="+mn-ea"/>
              </a:rPr>
              <a:t>美化界面，找到更好的资源加入游戏</a:t>
            </a:r>
            <a:endParaRPr lang="zh-CN" altLang="zh-CN" sz="1400" kern="100">
              <a:latin typeface="+mn-ea"/>
            </a:endParaRPr>
          </a:p>
        </p:txBody>
      </p:sp>
      <p:sp>
        <p:nvSpPr>
          <p:cNvPr id="42" name="文本框 3"/>
          <p:cNvSpPr txBox="1">
            <a:spLocks noChangeArrowheads="1"/>
          </p:cNvSpPr>
          <p:nvPr/>
        </p:nvSpPr>
        <p:spPr bwMode="auto">
          <a:xfrm>
            <a:off x="5289132" y="4132761"/>
            <a:ext cx="18428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+mn-ea"/>
                <a:ea typeface="+mn-ea"/>
              </a:rPr>
              <a:t>关卡应设计得更多一些，是用户感觉有挑战性</a:t>
            </a:r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SIX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总结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702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</a:t>
            </a:r>
            <a:r>
              <a:rPr lang="en-US" altLang="zh-CN" sz="1400" b="1" smtClean="0"/>
              <a:t>FIVE      </a:t>
            </a:r>
            <a:r>
              <a:rPr lang="zh-CN" altLang="en-US" sz="1400" b="1" smtClean="0"/>
              <a:t>总结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767675" y="157740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48897"/>
          <a:stretch>
            <a:fillRect/>
          </a:stretch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25400" y="646062"/>
            <a:ext cx="4494766" cy="5563200"/>
            <a:chOff x="-25400" y="646062"/>
            <a:chExt cx="4494766" cy="5563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4007126" y="434252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4013200" y="15240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4013200" y="26162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4013200" y="37084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013200" y="48006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4013200" y="58928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6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9574"/>
          <a:stretch>
            <a:fillRect/>
          </a:stretch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130" name="文本框 1"/>
          <p:cNvSpPr txBox="1">
            <a:spLocks noChangeArrowheads="1"/>
          </p:cNvSpPr>
          <p:nvPr/>
        </p:nvSpPr>
        <p:spPr bwMode="auto">
          <a:xfrm>
            <a:off x="5064000" y="379567"/>
            <a:ext cx="4748213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mtClean="0">
                <a:latin typeface="+mn-ea"/>
                <a:ea typeface="+mn-ea"/>
              </a:rPr>
              <a:t>小组在安排分工上比较混乱</a:t>
            </a:r>
            <a:endParaRPr lang="zh-CN" altLang="en-US">
              <a:latin typeface="+mn-ea"/>
              <a:ea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064000" y="1608402"/>
            <a:ext cx="444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刚开始目标不明确，导致大体不错，细节很有问题</a:t>
            </a:r>
            <a:endParaRPr lang="zh-CN" altLang="en-US">
              <a:latin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064000" y="2837237"/>
            <a:ext cx="462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前期设计做的不好，后期与前期差距较大，文档没有为程序提供方便</a:t>
            </a:r>
            <a:endParaRPr lang="zh-CN" altLang="en-US">
              <a:latin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064000" y="4066072"/>
            <a:ext cx="444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学到了团队合作项目的方法</a:t>
            </a:r>
            <a:endParaRPr lang="zh-CN" altLang="en-US">
              <a:latin typeface="+mn-ea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064000" y="5017908"/>
            <a:ext cx="348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学会</a:t>
            </a:r>
            <a:r>
              <a:rPr lang="zh-CN" altLang="en-US" smtClean="0">
                <a:latin typeface="+mn-ea"/>
              </a:rPr>
              <a:t>了团队合作如何交流</a:t>
            </a:r>
            <a:endParaRPr lang="zh-CN" altLang="en-US">
              <a:latin typeface="+mn-ea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5064000" y="5969744"/>
            <a:ext cx="375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学到了做一个完整软件项目的流程</a:t>
            </a:r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360410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  <a:endParaRPr lang="en-US" altLang="zh-CN" sz="4800" b="1" dirty="0"/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4573" y="1460903"/>
            <a:ext cx="37967" cy="2493652"/>
            <a:chOff x="1331651" y="1597980"/>
            <a:chExt cx="36000" cy="2364481"/>
          </a:xfrm>
          <a:solidFill>
            <a:srgbClr val="43CAE5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2996921" y="2891733"/>
            <a:ext cx="37967" cy="2520911"/>
            <a:chOff x="1331651" y="1572132"/>
            <a:chExt cx="36000" cy="2390327"/>
          </a:xfrm>
          <a:solidFill>
            <a:srgbClr val="92D050"/>
          </a:solidFill>
        </p:grpSpPr>
        <p:cxnSp>
          <p:nvCxnSpPr>
            <p:cNvPr id="7" name="直接连接符 6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39270" y="1460903"/>
            <a:ext cx="37967" cy="2493652"/>
            <a:chOff x="1331651" y="1597980"/>
            <a:chExt cx="36000" cy="2364481"/>
          </a:xfrm>
          <a:solidFill>
            <a:srgbClr val="43CAE5"/>
          </a:solidFill>
        </p:grpSpPr>
        <p:cxnSp>
          <p:nvCxnSpPr>
            <p:cNvPr id="17" name="直接连接符 16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8081617" y="2891731"/>
            <a:ext cx="37967" cy="2520911"/>
            <a:chOff x="1331651" y="1572132"/>
            <a:chExt cx="36000" cy="2390328"/>
          </a:xfrm>
          <a:solidFill>
            <a:srgbClr val="92D050"/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4574" y="2891731"/>
            <a:ext cx="2214639" cy="1072869"/>
            <a:chOff x="1331651" y="2945166"/>
            <a:chExt cx="2099921" cy="1017295"/>
          </a:xfrm>
        </p:grpSpPr>
        <p:sp>
          <p:nvSpPr>
            <p:cNvPr id="19" name="矩形 18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43CAE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</a:lstStyle>
            <a:p>
              <a:r>
                <a:rPr lang="en-US" sz="2100" dirty="0">
                  <a:sym typeface="Arial" panose="020B0604020202020204" pitchFamily="34" charset="0"/>
                </a:rPr>
                <a:t>ONE</a:t>
              </a:r>
              <a:endParaRPr 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996922" y="2891733"/>
            <a:ext cx="2214639" cy="1072870"/>
            <a:chOff x="3742306" y="2945166"/>
            <a:chExt cx="2099921" cy="1017295"/>
          </a:xfrm>
        </p:grpSpPr>
        <p:sp>
          <p:nvSpPr>
            <p:cNvPr id="38" name="矩形 37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30599" y="3543679"/>
              <a:ext cx="1923329" cy="39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5"/>
                </a:spcBef>
              </a:pPr>
              <a:r>
                <a:rPr lang="en-US" sz="21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TWO</a:t>
              </a:r>
              <a:endParaRPr lang="en-US" sz="21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70418" y="3042094"/>
              <a:ext cx="1075606" cy="703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2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539270" y="2891731"/>
            <a:ext cx="2214639" cy="1072869"/>
            <a:chOff x="6152961" y="2945166"/>
            <a:chExt cx="2099921" cy="1017295"/>
          </a:xfrm>
        </p:grpSpPr>
        <p:sp>
          <p:nvSpPr>
            <p:cNvPr id="42" name="矩形 41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43CAE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</a:lstStyle>
            <a:p>
              <a:r>
                <a:rPr lang="en-US" sz="2100" dirty="0">
                  <a:sym typeface="Arial" panose="020B0604020202020204" pitchFamily="34" charset="0"/>
                </a:rPr>
                <a:t>THREE</a:t>
              </a:r>
              <a:endParaRPr 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81617" y="2891733"/>
            <a:ext cx="2214639" cy="1072870"/>
            <a:chOff x="8563615" y="2945166"/>
            <a:chExt cx="2099921" cy="1017295"/>
          </a:xfrm>
        </p:grpSpPr>
        <p:sp>
          <p:nvSpPr>
            <p:cNvPr id="49" name="矩形 48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651906" y="3543679"/>
              <a:ext cx="1923329" cy="39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5"/>
                </a:spcBef>
              </a:pPr>
              <a:r>
                <a:rPr lang="en-US" sz="21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FOUR</a:t>
              </a:r>
              <a:endParaRPr lang="en-US" sz="21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087650" y="3042094"/>
              <a:ext cx="1075606" cy="703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4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/>
          <p:nvPr/>
        </p:nvSpPr>
        <p:spPr>
          <a:xfrm>
            <a:off x="718103" y="171850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小球移动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53" name="Text Placeholder 2"/>
          <p:cNvSpPr txBox="1"/>
          <p:nvPr/>
        </p:nvSpPr>
        <p:spPr>
          <a:xfrm>
            <a:off x="718103" y="1842998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3146979" y="484397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场景自带障碍物，划线生成障碍物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81" name="Text Placeholder 7"/>
          <p:cNvSpPr txBox="1"/>
          <p:nvPr/>
        </p:nvSpPr>
        <p:spPr>
          <a:xfrm>
            <a:off x="5804535" y="1718311"/>
            <a:ext cx="3442971" cy="417831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通过碰撞与指定物触接触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限时完成任务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86" name="Text Placeholder 7"/>
          <p:cNvSpPr txBox="1"/>
          <p:nvPr/>
        </p:nvSpPr>
        <p:spPr>
          <a:xfrm>
            <a:off x="8331835" y="4843781"/>
            <a:ext cx="3556635" cy="356871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根据所用时间，判断胜利与否和最后得分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>
                <a:ea typeface="微软雅黑" panose="020B0503020204020204" charset="-122"/>
              </a:rPr>
              <a:t>PART</a:t>
            </a:r>
            <a:r>
              <a:rPr lang="zh-CN" altLang="en-US" sz="4400" b="1">
                <a:ea typeface="微软雅黑" panose="020B0503020204020204" charset="-122"/>
              </a:rPr>
              <a:t> </a:t>
            </a:r>
            <a:r>
              <a:rPr lang="en-US" altLang="zh-CN" sz="4400" b="1" smtClean="0">
                <a:ea typeface="微软雅黑" panose="020B0503020204020204" charset="-122"/>
              </a:rPr>
              <a:t>TWO</a:t>
            </a:r>
            <a:endParaRPr lang="zh-CN" altLang="en-US" sz="4400" b="1" dirty="0"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>
                <a:latin typeface="+mj-lt"/>
                <a:ea typeface="微软雅黑" panose="020B0503020204020204" charset="-122"/>
              </a:rPr>
              <a:t>亮点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82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+mn-ea"/>
              </a:rPr>
              <a:t>PART </a:t>
            </a:r>
            <a:r>
              <a:rPr lang="en-US" altLang="zh-CN" b="1" smtClean="0">
                <a:latin typeface="+mn-ea"/>
              </a:rPr>
              <a:t>TWO </a:t>
            </a:r>
            <a:r>
              <a:rPr lang="zh-CN" altLang="en-US" b="1" smtClean="0">
                <a:latin typeface="+mn-ea"/>
              </a:rPr>
              <a:t>亮点</a:t>
            </a:r>
            <a:endParaRPr lang="zh-CN" altLang="en-US" b="1" dirty="0"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22608" y="15774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22" name="组合 21"/>
          <p:cNvGrpSpPr/>
          <p:nvPr/>
        </p:nvGrpSpPr>
        <p:grpSpPr>
          <a:xfrm>
            <a:off x="-211666" y="2970613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291304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4" name="椭圆 23"/>
          <p:cNvSpPr/>
          <p:nvPr/>
        </p:nvSpPr>
        <p:spPr>
          <a:xfrm flipH="1">
            <a:off x="787152" y="3823548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椭圆 24"/>
          <p:cNvSpPr/>
          <p:nvPr/>
        </p:nvSpPr>
        <p:spPr>
          <a:xfrm flipH="1">
            <a:off x="1320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椭圆 25"/>
          <p:cNvSpPr/>
          <p:nvPr/>
        </p:nvSpPr>
        <p:spPr>
          <a:xfrm flipH="1">
            <a:off x="23876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7" name="椭圆 26"/>
          <p:cNvSpPr/>
          <p:nvPr/>
        </p:nvSpPr>
        <p:spPr>
          <a:xfrm flipH="1">
            <a:off x="34544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椭圆 27"/>
          <p:cNvSpPr/>
          <p:nvPr/>
        </p:nvSpPr>
        <p:spPr>
          <a:xfrm flipH="1">
            <a:off x="59434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椭圆 28"/>
          <p:cNvSpPr/>
          <p:nvPr/>
        </p:nvSpPr>
        <p:spPr>
          <a:xfrm flipH="1">
            <a:off x="70102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椭圆 29"/>
          <p:cNvSpPr/>
          <p:nvPr/>
        </p:nvSpPr>
        <p:spPr>
          <a:xfrm flipH="1">
            <a:off x="80770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1" name="椭圆 30"/>
          <p:cNvSpPr/>
          <p:nvPr/>
        </p:nvSpPr>
        <p:spPr>
          <a:xfrm flipH="1">
            <a:off x="91438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2" name="椭圆 31"/>
          <p:cNvSpPr/>
          <p:nvPr/>
        </p:nvSpPr>
        <p:spPr>
          <a:xfrm flipH="1">
            <a:off x="87884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3" name="椭圆 32"/>
          <p:cNvSpPr/>
          <p:nvPr/>
        </p:nvSpPr>
        <p:spPr>
          <a:xfrm flipH="1">
            <a:off x="98552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4" name="椭圆 33"/>
          <p:cNvSpPr/>
          <p:nvPr/>
        </p:nvSpPr>
        <p:spPr>
          <a:xfrm flipH="1">
            <a:off x="109220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椭圆 34"/>
          <p:cNvSpPr/>
          <p:nvPr/>
        </p:nvSpPr>
        <p:spPr>
          <a:xfrm flipH="1">
            <a:off x="11988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8542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8" name="椭圆 47"/>
          <p:cNvSpPr/>
          <p:nvPr/>
        </p:nvSpPr>
        <p:spPr>
          <a:xfrm flipH="1">
            <a:off x="29210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9" name="椭圆 48"/>
          <p:cNvSpPr/>
          <p:nvPr/>
        </p:nvSpPr>
        <p:spPr>
          <a:xfrm flipH="1">
            <a:off x="39878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0" name="椭圆 49"/>
          <p:cNvSpPr/>
          <p:nvPr/>
        </p:nvSpPr>
        <p:spPr>
          <a:xfrm flipH="1">
            <a:off x="50546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1" name="椭圆 50"/>
          <p:cNvSpPr/>
          <p:nvPr/>
        </p:nvSpPr>
        <p:spPr>
          <a:xfrm flipH="1">
            <a:off x="61214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2" name="椭圆 51"/>
          <p:cNvSpPr/>
          <p:nvPr/>
        </p:nvSpPr>
        <p:spPr>
          <a:xfrm flipH="1">
            <a:off x="71882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3" name="椭圆 52"/>
          <p:cNvSpPr/>
          <p:nvPr/>
        </p:nvSpPr>
        <p:spPr>
          <a:xfrm flipH="1">
            <a:off x="82550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4" name="椭圆 53"/>
          <p:cNvSpPr/>
          <p:nvPr/>
        </p:nvSpPr>
        <p:spPr>
          <a:xfrm flipH="1">
            <a:off x="93218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5" name="椭圆 54"/>
          <p:cNvSpPr/>
          <p:nvPr/>
        </p:nvSpPr>
        <p:spPr>
          <a:xfrm flipH="1">
            <a:off x="103886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6" name="椭圆 55"/>
          <p:cNvSpPr/>
          <p:nvPr/>
        </p:nvSpPr>
        <p:spPr>
          <a:xfrm flipH="1">
            <a:off x="114554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66" name="组合 65"/>
          <p:cNvGrpSpPr/>
          <p:nvPr/>
        </p:nvGrpSpPr>
        <p:grpSpPr>
          <a:xfrm>
            <a:off x="538829" y="913073"/>
            <a:ext cx="2497317" cy="1675534"/>
            <a:chOff x="1356175" y="1093399"/>
            <a:chExt cx="2300757" cy="1589432"/>
          </a:xfrm>
        </p:grpSpPr>
        <p:sp>
          <p:nvSpPr>
            <p:cNvPr id="58" name="矩形 57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61" name="椭圆 60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978852" y="864158"/>
            <a:ext cx="3280171" cy="1767699"/>
            <a:chOff x="1356175" y="1093399"/>
            <a:chExt cx="2300757" cy="1589432"/>
          </a:xfrm>
        </p:grpSpPr>
        <p:sp>
          <p:nvSpPr>
            <p:cNvPr id="69" name="矩形 68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0" name="椭圆 69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1" name="椭圆 70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2" name="椭圆 71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3" name="椭圆 72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960403" y="4319003"/>
            <a:ext cx="2300757" cy="1589432"/>
            <a:chOff x="1356175" y="1093399"/>
            <a:chExt cx="2300757" cy="1589432"/>
          </a:xfrm>
        </p:grpSpPr>
        <p:sp>
          <p:nvSpPr>
            <p:cNvPr id="81" name="矩形 80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5" name="椭圆 84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010277" y="4288755"/>
            <a:ext cx="3570637" cy="1800546"/>
            <a:chOff x="1356175" y="1093399"/>
            <a:chExt cx="2300757" cy="1589432"/>
          </a:xfrm>
        </p:grpSpPr>
        <p:sp>
          <p:nvSpPr>
            <p:cNvPr id="93" name="矩形 92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4" name="椭圆 93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5" name="椭圆 94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6" name="椭圆 9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7" name="椭圆 96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98" name="矩形 97"/>
          <p:cNvSpPr/>
          <p:nvPr/>
        </p:nvSpPr>
        <p:spPr>
          <a:xfrm>
            <a:off x="522653" y="98544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空间</a:t>
            </a:r>
            <a:endParaRPr lang="zh-CN" altLang="en-US" sz="2000" b="1" dirty="0"/>
          </a:p>
        </p:txBody>
      </p:sp>
      <p:sp>
        <p:nvSpPr>
          <p:cNvPr id="99" name="矩形 98"/>
          <p:cNvSpPr/>
          <p:nvPr/>
        </p:nvSpPr>
        <p:spPr>
          <a:xfrm>
            <a:off x="632645" y="1325237"/>
            <a:ext cx="242741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模拟对象的容器。空间控制着所有的刚体、形状和约束之间的相互作用。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42397" y="95364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刚体</a:t>
            </a:r>
            <a:endParaRPr lang="zh-CN" altLang="en-US" sz="2000" b="1" dirty="0"/>
          </a:p>
        </p:txBody>
      </p:sp>
      <p:sp>
        <p:nvSpPr>
          <p:cNvPr id="103" name="矩形 102"/>
          <p:cNvSpPr/>
          <p:nvPr/>
        </p:nvSpPr>
        <p:spPr>
          <a:xfrm>
            <a:off x="6019479" y="1240620"/>
            <a:ext cx="3235587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一个刚体容纳着一个对象的物理属性（如质量、位置、角度、速度等）。你的游戏以便可以使用刚体的位置和角度来绘制你的精灵。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031978" y="428049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碰撞形状</a:t>
            </a:r>
            <a:endParaRPr lang="zh-CN" altLang="en-US" sz="2000" b="1" dirty="0"/>
          </a:p>
        </p:txBody>
      </p:sp>
      <p:sp>
        <p:nvSpPr>
          <p:cNvPr id="105" name="矩形 104"/>
          <p:cNvSpPr/>
          <p:nvPr/>
        </p:nvSpPr>
        <p:spPr>
          <a:xfrm>
            <a:off x="7125423" y="4641802"/>
            <a:ext cx="3307802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为一个刚体定义形状。为了定义一个复杂的形状，你可以给刚体绑定足够多的形状。形状包含着一个对象的表面属性如摩擦力、弹性等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974439" y="4434226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约束</a:t>
            </a:r>
            <a:r>
              <a:rPr lang="en-US" altLang="zh-CN" sz="2000" b="1"/>
              <a:t>/</a:t>
            </a:r>
            <a:r>
              <a:rPr lang="zh-CN" altLang="en-US" sz="2000" b="1"/>
              <a:t>关节</a:t>
            </a:r>
            <a:endParaRPr lang="zh-CN" altLang="en-US" sz="2000" b="1" dirty="0"/>
          </a:p>
        </p:txBody>
      </p:sp>
      <p:sp>
        <p:nvSpPr>
          <p:cNvPr id="107" name="矩形 106"/>
          <p:cNvSpPr/>
          <p:nvPr/>
        </p:nvSpPr>
        <p:spPr>
          <a:xfrm>
            <a:off x="2033460" y="4841489"/>
            <a:ext cx="218881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约束和关节被用来描述刚体之间是如何关联的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1"/>
          <p:cNvSpPr>
            <a:spLocks noChangeArrowheads="1"/>
          </p:cNvSpPr>
          <p:nvPr/>
        </p:nvSpPr>
        <p:spPr bwMode="auto">
          <a:xfrm>
            <a:off x="581039" y="3315460"/>
            <a:ext cx="108963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smtClean="0"/>
              <a:t>Cocos2d-x</a:t>
            </a:r>
            <a:r>
              <a:rPr lang="zh-CN" altLang="en-US" sz="2400"/>
              <a:t>采用了</a:t>
            </a:r>
            <a:r>
              <a:rPr lang="en-US" altLang="zh-CN" sz="2400"/>
              <a:t>Box2D</a:t>
            </a:r>
            <a:r>
              <a:rPr lang="zh-CN" altLang="en-US" sz="2400" b="1"/>
              <a:t>物理引擎</a:t>
            </a:r>
            <a:r>
              <a:rPr lang="zh-CN" altLang="en-US" sz="2400"/>
              <a:t>和</a:t>
            </a:r>
            <a:r>
              <a:rPr lang="en-US" altLang="zh-CN" sz="2400"/>
              <a:t>Chipmunk</a:t>
            </a:r>
            <a:r>
              <a:rPr lang="zh-CN" altLang="en-US" sz="2400"/>
              <a:t>物理引擎来模拟真实的物理世界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THREE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8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panose="020B0503020204020204" charset="-122"/>
              </a:rPr>
              <a:t>功能展示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026920" cy="321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THREE </a:t>
            </a:r>
            <a:r>
              <a:rPr lang="zh-CN" altLang="en-US" sz="1400" b="1" dirty="0" smtClean="0"/>
              <a:t>功能展示</a:t>
            </a:r>
            <a:r>
              <a:rPr lang="en-US" altLang="zh-CN" sz="1400" b="1" dirty="0" smtClean="0"/>
              <a:t> </a:t>
            </a:r>
            <a:endParaRPr lang="en-US" altLang="zh-CN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74480" y="-37312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aphicFrame>
        <p:nvGraphicFramePr>
          <p:cNvPr id="9" name="图表 8"/>
          <p:cNvGraphicFramePr/>
          <p:nvPr/>
        </p:nvGraphicFramePr>
        <p:xfrm>
          <a:off x="1382696" y="1913976"/>
          <a:ext cx="8023859" cy="54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6" name="Isosceles Triangle 91"/>
          <p:cNvSpPr/>
          <p:nvPr/>
        </p:nvSpPr>
        <p:spPr>
          <a:xfrm rot="3600000" flipH="1">
            <a:off x="8108900" y="191915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nut 92"/>
          <p:cNvSpPr/>
          <p:nvPr/>
        </p:nvSpPr>
        <p:spPr>
          <a:xfrm flipH="1">
            <a:off x="7244029" y="1196572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93"/>
          <p:cNvGrpSpPr/>
          <p:nvPr/>
        </p:nvGrpSpPr>
        <p:grpSpPr>
          <a:xfrm flipH="1">
            <a:off x="8048706" y="1584109"/>
            <a:ext cx="1762321" cy="446701"/>
            <a:chOff x="1793077" y="1463668"/>
            <a:chExt cx="1371600" cy="347664"/>
          </a:xfrm>
          <a:solidFill>
            <a:srgbClr val="78C8FF"/>
          </a:solidFill>
        </p:grpSpPr>
        <p:sp>
          <p:nvSpPr>
            <p:cNvPr id="229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0" name="Text Placeholder 3"/>
            <p:cNvSpPr txBox="1"/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1" name="Isosceles Triangle 98"/>
          <p:cNvSpPr/>
          <p:nvPr/>
        </p:nvSpPr>
        <p:spPr>
          <a:xfrm rot="3600000" flipH="1">
            <a:off x="8162475" y="387584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onut 99"/>
          <p:cNvSpPr/>
          <p:nvPr/>
        </p:nvSpPr>
        <p:spPr>
          <a:xfrm flipH="1">
            <a:off x="7297604" y="3153270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3" name="Group 100"/>
          <p:cNvGrpSpPr/>
          <p:nvPr/>
        </p:nvGrpSpPr>
        <p:grpSpPr>
          <a:xfrm flipH="1">
            <a:off x="8102285" y="3544898"/>
            <a:ext cx="1762321" cy="446702"/>
            <a:chOff x="1793075" y="1466851"/>
            <a:chExt cx="1371600" cy="347664"/>
          </a:xfrm>
        </p:grpSpPr>
        <p:sp>
          <p:nvSpPr>
            <p:cNvPr id="234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5" name="Text Placeholder 3"/>
            <p:cNvSpPr txBox="1"/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36" name="Straight Connector 108"/>
          <p:cNvCxnSpPr/>
          <p:nvPr/>
        </p:nvCxnSpPr>
        <p:spPr>
          <a:xfrm>
            <a:off x="5926079" y="913497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110"/>
          <p:cNvCxnSpPr/>
          <p:nvPr/>
        </p:nvCxnSpPr>
        <p:spPr>
          <a:xfrm rot="10800000" flipV="1">
            <a:off x="5926079" y="2201707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111"/>
          <p:cNvCxnSpPr/>
          <p:nvPr/>
        </p:nvCxnSpPr>
        <p:spPr>
          <a:xfrm rot="10800000" flipV="1">
            <a:off x="5926079" y="4053350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112"/>
          <p:cNvCxnSpPr/>
          <p:nvPr/>
        </p:nvCxnSpPr>
        <p:spPr>
          <a:xfrm>
            <a:off x="5926079" y="2977344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Isosceles Triangle 114"/>
          <p:cNvSpPr/>
          <p:nvPr/>
        </p:nvSpPr>
        <p:spPr>
          <a:xfrm rot="18000000">
            <a:off x="4615823" y="91401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onut 115"/>
          <p:cNvSpPr/>
          <p:nvPr/>
        </p:nvSpPr>
        <p:spPr>
          <a:xfrm>
            <a:off x="4524816" y="191435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2" name="Group 54"/>
          <p:cNvGrpSpPr/>
          <p:nvPr/>
        </p:nvGrpSpPr>
        <p:grpSpPr>
          <a:xfrm>
            <a:off x="3401943" y="583064"/>
            <a:ext cx="1762321" cy="446702"/>
            <a:chOff x="1793078" y="1466850"/>
            <a:chExt cx="1371600" cy="347664"/>
          </a:xfrm>
        </p:grpSpPr>
        <p:sp>
          <p:nvSpPr>
            <p:cNvPr id="243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4" name="Text Placeholder 3"/>
            <p:cNvSpPr txBox="1"/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5" name="Isosceles Triangle 121"/>
          <p:cNvSpPr/>
          <p:nvPr/>
        </p:nvSpPr>
        <p:spPr>
          <a:xfrm rot="18000000">
            <a:off x="4615823" y="2924287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Donut 122"/>
          <p:cNvSpPr/>
          <p:nvPr/>
        </p:nvSpPr>
        <p:spPr>
          <a:xfrm>
            <a:off x="4524816" y="2201708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7" name="Group 79"/>
          <p:cNvGrpSpPr/>
          <p:nvPr/>
        </p:nvGrpSpPr>
        <p:grpSpPr>
          <a:xfrm>
            <a:off x="3401945" y="2593336"/>
            <a:ext cx="1762321" cy="446702"/>
            <a:chOff x="1793079" y="1466851"/>
            <a:chExt cx="1371600" cy="347664"/>
          </a:xfrm>
        </p:grpSpPr>
        <p:sp>
          <p:nvSpPr>
            <p:cNvPr id="248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9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0" name="Isosceles Triangle 128"/>
          <p:cNvSpPr/>
          <p:nvPr/>
        </p:nvSpPr>
        <p:spPr>
          <a:xfrm rot="18000000">
            <a:off x="4615823" y="493455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Donut 129"/>
          <p:cNvSpPr/>
          <p:nvPr/>
        </p:nvSpPr>
        <p:spPr>
          <a:xfrm>
            <a:off x="4524816" y="4211980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2" name="Group 86"/>
          <p:cNvGrpSpPr/>
          <p:nvPr/>
        </p:nvGrpSpPr>
        <p:grpSpPr>
          <a:xfrm>
            <a:off x="3401945" y="4603608"/>
            <a:ext cx="1762321" cy="446702"/>
            <a:chOff x="1793079" y="1466851"/>
            <a:chExt cx="1371600" cy="347664"/>
          </a:xfrm>
        </p:grpSpPr>
        <p:sp>
          <p:nvSpPr>
            <p:cNvPr id="253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4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6" name="TextBox 24"/>
          <p:cNvSpPr txBox="1"/>
          <p:nvPr/>
        </p:nvSpPr>
        <p:spPr>
          <a:xfrm>
            <a:off x="2412070" y="4211980"/>
            <a:ext cx="9956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公告滚动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sym typeface="+mn-ea"/>
            </a:endParaRPr>
          </a:p>
          <a:p>
            <a:pPr algn="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58" name="TextBox 24"/>
          <p:cNvSpPr txBox="1"/>
          <p:nvPr/>
        </p:nvSpPr>
        <p:spPr>
          <a:xfrm>
            <a:off x="2450170" y="2559363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个人信息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0" name="TextBox 24"/>
          <p:cNvSpPr txBox="1"/>
          <p:nvPr/>
        </p:nvSpPr>
        <p:spPr>
          <a:xfrm>
            <a:off x="2450170" y="502869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底层设计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2" name="TextBox 24"/>
          <p:cNvSpPr txBox="1"/>
          <p:nvPr/>
        </p:nvSpPr>
        <p:spPr>
          <a:xfrm>
            <a:off x="9950337" y="1493830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音效控制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4" name="TextBox 24"/>
          <p:cNvSpPr txBox="1"/>
          <p:nvPr/>
        </p:nvSpPr>
        <p:spPr>
          <a:xfrm>
            <a:off x="9950337" y="3560755"/>
            <a:ext cx="9956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关卡选择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  <a:p>
            <a:pPr algn="l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cxnSp>
        <p:nvCxnSpPr>
          <p:cNvPr id="265" name="Straight Connector 112"/>
          <p:cNvCxnSpPr/>
          <p:nvPr/>
        </p:nvCxnSpPr>
        <p:spPr>
          <a:xfrm>
            <a:off x="5969259" y="5126184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Isosceles Triangle 98"/>
          <p:cNvSpPr/>
          <p:nvPr/>
        </p:nvSpPr>
        <p:spPr>
          <a:xfrm rot="3600000" flipH="1">
            <a:off x="8248835" y="605516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Donut 129"/>
          <p:cNvSpPr/>
          <p:nvPr/>
        </p:nvSpPr>
        <p:spPr>
          <a:xfrm>
            <a:off x="7361996" y="5217185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7" name="Group 100"/>
          <p:cNvGrpSpPr/>
          <p:nvPr/>
        </p:nvGrpSpPr>
        <p:grpSpPr>
          <a:xfrm flipH="1">
            <a:off x="8188010" y="5715963"/>
            <a:ext cx="1762321" cy="446702"/>
            <a:chOff x="1793075" y="1466851"/>
            <a:chExt cx="1371600" cy="347664"/>
          </a:xfrm>
        </p:grpSpPr>
        <p:sp>
          <p:nvSpPr>
            <p:cNvPr id="268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9" name="Text Placeholder 3"/>
            <p:cNvSpPr txBox="1"/>
            <p:nvPr/>
          </p:nvSpPr>
          <p:spPr>
            <a:xfrm>
              <a:off x="1846635" y="1487329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06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1" name="TextBox 24"/>
          <p:cNvSpPr txBox="1"/>
          <p:nvPr/>
        </p:nvSpPr>
        <p:spPr>
          <a:xfrm>
            <a:off x="10051755" y="5596280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游戏场景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ldLvl="0" animBg="1"/>
      <p:bldP spid="227" grpId="0" bldLvl="0" animBg="1"/>
      <p:bldP spid="231" grpId="0" bldLvl="0" animBg="1"/>
      <p:bldP spid="232" grpId="0" bldLvl="0" animBg="1"/>
      <p:bldP spid="240" grpId="0" bldLvl="0" animBg="1"/>
      <p:bldP spid="241" grpId="0" bldLvl="0" animBg="1"/>
      <p:bldP spid="245" grpId="0" bldLvl="0" animBg="1"/>
      <p:bldP spid="246" grpId="0" bldLvl="0" animBg="1"/>
      <p:bldP spid="250" grpId="0" bldLvl="0" animBg="1"/>
      <p:bldP spid="251" grpId="0" bldLvl="0" animBg="1"/>
      <p:bldP spid="256" grpId="0"/>
      <p:bldP spid="258" grpId="0"/>
      <p:bldP spid="260" grpId="0"/>
      <p:bldP spid="262" grpId="0"/>
      <p:bldP spid="264" grpId="0"/>
      <p:bldP spid="270" grpId="0" bldLvl="0" animBg="1"/>
      <p:bldP spid="266" grpId="0" bldLvl="0" animBg="1"/>
      <p:bldP spid="2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026920" cy="321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THREE </a:t>
            </a:r>
            <a:r>
              <a:rPr lang="zh-CN" altLang="en-US" sz="1400" b="1" dirty="0" smtClean="0"/>
              <a:t>功能展示</a:t>
            </a:r>
            <a:r>
              <a:rPr lang="en-US" altLang="zh-CN" sz="1400" b="1" dirty="0" smtClean="0"/>
              <a:t> </a:t>
            </a:r>
            <a:endParaRPr lang="en-US" altLang="zh-CN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74480" y="-37312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aphicFrame>
        <p:nvGraphicFramePr>
          <p:cNvPr id="9" name="图表 8"/>
          <p:cNvGraphicFramePr/>
          <p:nvPr/>
        </p:nvGraphicFramePr>
        <p:xfrm>
          <a:off x="1385236" y="1945091"/>
          <a:ext cx="8023859" cy="54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6" name="Isosceles Triangle 91"/>
          <p:cNvSpPr/>
          <p:nvPr/>
        </p:nvSpPr>
        <p:spPr>
          <a:xfrm rot="3600000" flipH="1">
            <a:off x="8077785" y="30939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nut 92"/>
          <p:cNvSpPr/>
          <p:nvPr/>
        </p:nvSpPr>
        <p:spPr>
          <a:xfrm flipH="1">
            <a:off x="7212914" y="2371322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93"/>
          <p:cNvGrpSpPr/>
          <p:nvPr/>
        </p:nvGrpSpPr>
        <p:grpSpPr>
          <a:xfrm flipH="1">
            <a:off x="8017591" y="2758859"/>
            <a:ext cx="1762321" cy="446701"/>
            <a:chOff x="1793077" y="1463668"/>
            <a:chExt cx="1371600" cy="347664"/>
          </a:xfrm>
          <a:solidFill>
            <a:srgbClr val="78C8FF"/>
          </a:solidFill>
        </p:grpSpPr>
        <p:sp>
          <p:nvSpPr>
            <p:cNvPr id="229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0" name="Text Placeholder 3"/>
            <p:cNvSpPr txBox="1"/>
            <p:nvPr/>
          </p:nvSpPr>
          <p:spPr>
            <a:xfrm>
              <a:off x="1846634" y="1493877"/>
              <a:ext cx="292575" cy="304931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08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1" name="Isosceles Triangle 98"/>
          <p:cNvSpPr/>
          <p:nvPr/>
        </p:nvSpPr>
        <p:spPr>
          <a:xfrm rot="3600000" flipH="1">
            <a:off x="8131360" y="50505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onut 99"/>
          <p:cNvSpPr/>
          <p:nvPr/>
        </p:nvSpPr>
        <p:spPr>
          <a:xfrm flipH="1">
            <a:off x="7266489" y="4328020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3" name="Group 100"/>
          <p:cNvGrpSpPr/>
          <p:nvPr/>
        </p:nvGrpSpPr>
        <p:grpSpPr>
          <a:xfrm flipH="1">
            <a:off x="8071170" y="4719648"/>
            <a:ext cx="1762321" cy="446702"/>
            <a:chOff x="1793075" y="1466851"/>
            <a:chExt cx="1371600" cy="347664"/>
          </a:xfrm>
        </p:grpSpPr>
        <p:sp>
          <p:nvSpPr>
            <p:cNvPr id="234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5" name="Text Placeholder 3"/>
            <p:cNvSpPr txBox="1"/>
            <p:nvPr/>
          </p:nvSpPr>
          <p:spPr>
            <a:xfrm>
              <a:off x="1846635" y="1487329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36" name="Straight Connector 108"/>
          <p:cNvCxnSpPr/>
          <p:nvPr/>
        </p:nvCxnSpPr>
        <p:spPr>
          <a:xfrm>
            <a:off x="5894964" y="2088247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110"/>
          <p:cNvCxnSpPr/>
          <p:nvPr/>
        </p:nvCxnSpPr>
        <p:spPr>
          <a:xfrm rot="10800000" flipV="1">
            <a:off x="5894964" y="3376457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112"/>
          <p:cNvCxnSpPr/>
          <p:nvPr/>
        </p:nvCxnSpPr>
        <p:spPr>
          <a:xfrm>
            <a:off x="5894964" y="4152094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Isosceles Triangle 114"/>
          <p:cNvSpPr/>
          <p:nvPr/>
        </p:nvSpPr>
        <p:spPr>
          <a:xfrm rot="18000000">
            <a:off x="4584708" y="208876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onut 115"/>
          <p:cNvSpPr/>
          <p:nvPr/>
        </p:nvSpPr>
        <p:spPr>
          <a:xfrm>
            <a:off x="4493701" y="1366185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2" name="Group 54"/>
          <p:cNvGrpSpPr/>
          <p:nvPr/>
        </p:nvGrpSpPr>
        <p:grpSpPr>
          <a:xfrm>
            <a:off x="3370828" y="1757814"/>
            <a:ext cx="1762321" cy="446702"/>
            <a:chOff x="1793078" y="1466850"/>
            <a:chExt cx="1371600" cy="347664"/>
          </a:xfrm>
        </p:grpSpPr>
        <p:sp>
          <p:nvSpPr>
            <p:cNvPr id="243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4" name="Text Placeholder 3"/>
            <p:cNvSpPr txBox="1"/>
            <p:nvPr/>
          </p:nvSpPr>
          <p:spPr>
            <a:xfrm>
              <a:off x="1857458" y="1474252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07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5" name="Isosceles Triangle 121"/>
          <p:cNvSpPr/>
          <p:nvPr/>
        </p:nvSpPr>
        <p:spPr>
          <a:xfrm rot="18000000">
            <a:off x="4584708" y="4099037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Donut 122"/>
          <p:cNvSpPr/>
          <p:nvPr/>
        </p:nvSpPr>
        <p:spPr>
          <a:xfrm>
            <a:off x="4493701" y="3376458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7" name="Group 79"/>
          <p:cNvGrpSpPr/>
          <p:nvPr/>
        </p:nvGrpSpPr>
        <p:grpSpPr>
          <a:xfrm>
            <a:off x="3370830" y="3768086"/>
            <a:ext cx="1762321" cy="446702"/>
            <a:chOff x="1793079" y="1466851"/>
            <a:chExt cx="1371600" cy="347664"/>
          </a:xfrm>
        </p:grpSpPr>
        <p:sp>
          <p:nvSpPr>
            <p:cNvPr id="248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9" name="Text Placeholder 3"/>
            <p:cNvSpPr txBox="1"/>
            <p:nvPr/>
          </p:nvSpPr>
          <p:spPr>
            <a:xfrm>
              <a:off x="1868277" y="1487329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09</a:t>
              </a:r>
              <a:endPara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58" name="TextBox 24"/>
          <p:cNvSpPr txBox="1"/>
          <p:nvPr/>
        </p:nvSpPr>
        <p:spPr>
          <a:xfrm>
            <a:off x="2419055" y="3734113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胜负结算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0" name="TextBox 24"/>
          <p:cNvSpPr txBox="1"/>
          <p:nvPr/>
        </p:nvSpPr>
        <p:spPr>
          <a:xfrm>
            <a:off x="2622255" y="1677619"/>
            <a:ext cx="7924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倒计时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2" name="TextBox 24"/>
          <p:cNvSpPr txBox="1"/>
          <p:nvPr/>
        </p:nvSpPr>
        <p:spPr>
          <a:xfrm>
            <a:off x="9919222" y="2668580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画线操作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4" name="TextBox 24"/>
          <p:cNvSpPr txBox="1"/>
          <p:nvPr/>
        </p:nvSpPr>
        <p:spPr>
          <a:xfrm>
            <a:off x="9919222" y="4735505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场景跳转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ldLvl="0" animBg="1"/>
      <p:bldP spid="227" grpId="0" bldLvl="0" animBg="1"/>
      <p:bldP spid="231" grpId="0" bldLvl="0" animBg="1"/>
      <p:bldP spid="232" grpId="0" bldLvl="0" animBg="1"/>
      <p:bldP spid="240" grpId="0" bldLvl="0" animBg="1"/>
      <p:bldP spid="241" grpId="0" bldLvl="0" animBg="1"/>
      <p:bldP spid="245" grpId="0" bldLvl="0" animBg="1"/>
      <p:bldP spid="246" grpId="0" bldLvl="0" animBg="1"/>
      <p:bldP spid="258" grpId="0"/>
      <p:bldP spid="260" grpId="0"/>
      <p:bldP spid="262" grpId="0"/>
      <p:bldP spid="26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2244</Words>
  <Application>WPS 演示</Application>
  <PresentationFormat>宽屏</PresentationFormat>
  <Paragraphs>335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Segoe UI Light</vt:lpstr>
      <vt:lpstr>微软雅黑</vt:lpstr>
      <vt:lpstr>Lato Regular</vt:lpstr>
      <vt:lpstr>Segoe UI</vt:lpstr>
      <vt:lpstr>Calibri</vt:lpstr>
      <vt:lpstr>Times New Roman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陈红霖</cp:lastModifiedBy>
  <cp:revision>73</cp:revision>
  <dcterms:created xsi:type="dcterms:W3CDTF">2015-08-18T02:51:00Z</dcterms:created>
  <dcterms:modified xsi:type="dcterms:W3CDTF">2017-06-14T06:42:59Z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